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726" r:id="rId2"/>
  </p:sldMasterIdLst>
  <p:notesMasterIdLst>
    <p:notesMasterId r:id="rId36"/>
  </p:notesMasterIdLst>
  <p:handoutMasterIdLst>
    <p:handoutMasterId r:id="rId37"/>
  </p:handoutMasterIdLst>
  <p:sldIdLst>
    <p:sldId id="288" r:id="rId3"/>
    <p:sldId id="364" r:id="rId4"/>
    <p:sldId id="363" r:id="rId5"/>
    <p:sldId id="415" r:id="rId6"/>
    <p:sldId id="412" r:id="rId7"/>
    <p:sldId id="413" r:id="rId8"/>
    <p:sldId id="416" r:id="rId9"/>
    <p:sldId id="419" r:id="rId10"/>
    <p:sldId id="420" r:id="rId11"/>
    <p:sldId id="422" r:id="rId12"/>
    <p:sldId id="414" r:id="rId13"/>
    <p:sldId id="418" r:id="rId14"/>
    <p:sldId id="417" r:id="rId15"/>
    <p:sldId id="369" r:id="rId16"/>
    <p:sldId id="401" r:id="rId17"/>
    <p:sldId id="402" r:id="rId18"/>
    <p:sldId id="403" r:id="rId19"/>
    <p:sldId id="404" r:id="rId20"/>
    <p:sldId id="405" r:id="rId21"/>
    <p:sldId id="406" r:id="rId22"/>
    <p:sldId id="407" r:id="rId23"/>
    <p:sldId id="408" r:id="rId24"/>
    <p:sldId id="409" r:id="rId25"/>
    <p:sldId id="410" r:id="rId26"/>
    <p:sldId id="411" r:id="rId27"/>
    <p:sldId id="399" r:id="rId28"/>
    <p:sldId id="394" r:id="rId29"/>
    <p:sldId id="349" r:id="rId30"/>
    <p:sldId id="395" r:id="rId31"/>
    <p:sldId id="423" r:id="rId32"/>
    <p:sldId id="424" r:id="rId33"/>
    <p:sldId id="425" r:id="rId34"/>
    <p:sldId id="346" r:id="rId35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" initials="D" lastIdx="1" clrIdx="0">
    <p:extLst>
      <p:ext uri="{19B8F6BF-5375-455C-9EA6-DF929625EA0E}">
        <p15:presenceInfo xmlns:p15="http://schemas.microsoft.com/office/powerpoint/2012/main" userId="Davi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E7EF"/>
    <a:srgbClr val="009AD0"/>
    <a:srgbClr val="EC9434"/>
    <a:srgbClr val="0FAD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75" autoAdjust="0"/>
    <p:restoredTop sz="84642" autoAdjust="0"/>
  </p:normalViewPr>
  <p:slideViewPr>
    <p:cSldViewPr snapToGrid="0" showGuides="1">
      <p:cViewPr varScale="1">
        <p:scale>
          <a:sx n="94" d="100"/>
          <a:sy n="94" d="100"/>
        </p:scale>
        <p:origin x="654" y="90"/>
      </p:cViewPr>
      <p:guideLst>
        <p:guide orient="horz" pos="2160"/>
        <p:guide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62D2F7-96AB-4FCF-9037-AD875E320ABA}" type="datetimeFigureOut">
              <a:rPr lang="es-CO" smtClean="0"/>
              <a:t>4/08/2020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4732C-9BAB-4AD1-A877-F8D163CE7E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23490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5F643-9B31-47FC-B744-4E7152B0B947}" type="datetimeFigureOut">
              <a:rPr lang="en-US" smtClean="0"/>
              <a:t>8/4/2020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4D9359-FE15-4FA2-B61E-3BC3AACF44C1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64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194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035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73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466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2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89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41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434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1762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D9359-FE15-4FA2-B61E-3BC3AACF44C1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71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0437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43229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25586" y="-97599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38303" y="4043680"/>
            <a:ext cx="4114800" cy="365125"/>
          </a:xfrm>
        </p:spPr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81503" y="4405630"/>
            <a:ext cx="2743200" cy="365125"/>
          </a:xfrm>
        </p:spPr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428811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072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078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4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9047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3516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378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658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0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9495578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895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7951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06AB6-09CB-4A2F-8D56-3F0AA1AE5903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0C513-C914-4DDC-8A54-7A837D5405FC}" type="slidenum">
              <a:rPr lang="es-CO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227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870660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573464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710906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74602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899263" y="4109538"/>
            <a:ext cx="4114800" cy="365125"/>
          </a:xfrm>
        </p:spPr>
        <p:txBody>
          <a:bodyPr/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05800" y="5407116"/>
            <a:ext cx="2743200" cy="365125"/>
          </a:xfrm>
        </p:spPr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4473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13009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85828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9100E-C3AA-48A2-A723-D4982EF1D52A}" type="datetimeFigureOut">
              <a:rPr lang="es-ES_tradnl" smtClean="0"/>
              <a:t>04/08/2020</a:t>
            </a:fld>
            <a:endParaRPr lang="es-ES_trad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3FACC-7B34-4CB2-AA27-F73774CCCE79}" type="slidenum">
              <a:rPr lang="es-ES_tradnl" smtClean="0"/>
              <a:t>‹Nº›</a:t>
            </a:fld>
            <a:endParaRPr lang="es-ES_tradnl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428" y="6114613"/>
            <a:ext cx="1181899" cy="46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2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06AB6-09CB-4A2F-8D56-3F0AA1AE5903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4/08/2020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0C513-C914-4DDC-8A54-7A837D5405FC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382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\\servidor2\PROYECTOS\0300-Consultor&#237;as%20-%20Interventor&#237;as\0361%20EIA%20Cocorn&#225;%203%20trazado%20presi&#243;n\0362_2_Tecnico\8_Presentaciones\20200314_Presentacion_proyecto\Imagenes\20200309%20COBERTURAS%20PROYECTO%20COCORNA%20III.pdf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476441"/>
            <a:ext cx="11955332" cy="2134409"/>
          </a:xfrm>
          <a:noFill/>
        </p:spPr>
        <p:txBody>
          <a:bodyPr>
            <a:normAutofit/>
          </a:bodyPr>
          <a:lstStyle/>
          <a:p>
            <a:r>
              <a:rPr lang="es-ES_tradn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PROYECTO HIDROELÉCTRICO </a:t>
            </a:r>
            <a:br>
              <a:rPr lang="es-ES_tradn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s-ES_tradn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COCORNÁ III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5665" y="4490720"/>
            <a:ext cx="9144000" cy="995680"/>
          </a:xfrm>
          <a:noFill/>
        </p:spPr>
        <p:txBody>
          <a:bodyPr>
            <a:normAutofit fontScale="47500" lnSpcReduction="20000"/>
          </a:bodyPr>
          <a:lstStyle/>
          <a:p>
            <a:pPr>
              <a:lnSpc>
                <a:spcPct val="100000"/>
              </a:lnSpc>
            </a:pPr>
            <a:r>
              <a:rPr lang="es-ES_tradnl" sz="3800" b="1" dirty="0">
                <a:latin typeface="Calibri Light" panose="020F0302020204030204" pitchFamily="34" charset="0"/>
              </a:rPr>
              <a:t> Reunión virtual con el Alcalde </a:t>
            </a:r>
            <a:r>
              <a:rPr lang="es-ES_tradnl" sz="3800" b="1" dirty="0" smtClean="0">
                <a:latin typeface="Calibri Light" panose="020F0302020204030204" pitchFamily="34" charset="0"/>
              </a:rPr>
              <a:t>Municipal</a:t>
            </a:r>
          </a:p>
          <a:p>
            <a:pPr>
              <a:lnSpc>
                <a:spcPct val="100000"/>
              </a:lnSpc>
            </a:pPr>
            <a:r>
              <a:rPr lang="es-ES_tradnl" sz="9000" b="1" dirty="0" smtClean="0">
                <a:latin typeface="Calibri Light" panose="020F0302020204030204" pitchFamily="34" charset="0"/>
              </a:rPr>
              <a:t>Saúl Alberto Giraldo</a:t>
            </a:r>
            <a:endParaRPr lang="es-ES_tradnl" sz="9000" b="1" dirty="0">
              <a:latin typeface="Calibri Light" panose="020F0302020204030204" pitchFamily="34" charset="0"/>
            </a:endParaRPr>
          </a:p>
          <a:p>
            <a:pPr>
              <a:lnSpc>
                <a:spcPct val="100000"/>
              </a:lnSpc>
            </a:pPr>
            <a:endParaRPr lang="es-ES_tradnl" sz="2800" b="1" dirty="0">
              <a:latin typeface="Calibri Light" panose="020F030202020403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42" y="322534"/>
            <a:ext cx="2081235" cy="81381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215" y="201168"/>
            <a:ext cx="2040133" cy="145289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0A68F7A-CD0B-454D-8CB7-C025B8435ED9}"/>
              </a:ext>
            </a:extLst>
          </p:cNvPr>
          <p:cNvSpPr txBox="1"/>
          <p:nvPr/>
        </p:nvSpPr>
        <p:spPr>
          <a:xfrm>
            <a:off x="5150833" y="5678996"/>
            <a:ext cx="233563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>
                <a:latin typeface="Calibri Light" panose="020F0302020204030204" pitchFamily="34" charset="0"/>
              </a:rPr>
              <a:t>Agosto 4 de 2020</a:t>
            </a:r>
          </a:p>
          <a:p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C7C953D-AFA5-1F4A-8B24-34440347718B}"/>
              </a:ext>
            </a:extLst>
          </p:cNvPr>
          <p:cNvSpPr txBox="1"/>
          <p:nvPr/>
        </p:nvSpPr>
        <p:spPr>
          <a:xfrm>
            <a:off x="3192929" y="3732377"/>
            <a:ext cx="5569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77"/>
              </a:rPr>
              <a:t>Presentación a la Alcaldía Municipal</a:t>
            </a:r>
            <a:endParaRPr lang="es-CO" sz="2400" dirty="0">
              <a:latin typeface="Arial Rounded MT Bold" panose="020F07040305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36473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582" y="499744"/>
            <a:ext cx="4272458" cy="556364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577" y="518795"/>
            <a:ext cx="4293453" cy="554264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335854" y="-20320"/>
            <a:ext cx="7479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dirty="0" smtClean="0"/>
              <a:t>Solicitud Ingreso a predios</a:t>
            </a:r>
            <a:endParaRPr lang="es-ES" sz="2800" b="1" dirty="0"/>
          </a:p>
        </p:txBody>
      </p:sp>
    </p:spTree>
    <p:extLst>
      <p:ext uri="{BB962C8B-B14F-4D97-AF65-F5344CB8AC3E}">
        <p14:creationId xmlns:p14="http://schemas.microsoft.com/office/powerpoint/2010/main" val="1167768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088" y="1072973"/>
            <a:ext cx="6931152" cy="51369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CuadroTexto 7"/>
          <p:cNvSpPr txBox="1"/>
          <p:nvPr/>
        </p:nvSpPr>
        <p:spPr>
          <a:xfrm>
            <a:off x="2986024" y="282448"/>
            <a:ext cx="5669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/>
              <a:t>Piezas comunicativas</a:t>
            </a:r>
            <a:endParaRPr lang="es-ES" sz="3600" b="1" dirty="0"/>
          </a:p>
        </p:txBody>
      </p:sp>
      <p:sp>
        <p:nvSpPr>
          <p:cNvPr id="9" name="CuadroTexto 8"/>
          <p:cNvSpPr txBox="1"/>
          <p:nvPr/>
        </p:nvSpPr>
        <p:spPr>
          <a:xfrm>
            <a:off x="1989328" y="6339840"/>
            <a:ext cx="747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/>
              <a:t>Invitación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1951382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88" y="748341"/>
            <a:ext cx="7381351" cy="5693099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986023" y="-2032"/>
            <a:ext cx="5669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/>
              <a:t>Piezas comunicativas</a:t>
            </a:r>
            <a:endParaRPr lang="es-ES" sz="3600" b="1" dirty="0"/>
          </a:p>
        </p:txBody>
      </p:sp>
      <p:sp>
        <p:nvSpPr>
          <p:cNvPr id="7" name="CuadroTexto 6"/>
          <p:cNvSpPr txBox="1"/>
          <p:nvPr/>
        </p:nvSpPr>
        <p:spPr>
          <a:xfrm>
            <a:off x="1989328" y="6339840"/>
            <a:ext cx="747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/>
              <a:t>Plegable pag.1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3303352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126" y="636582"/>
            <a:ext cx="7374642" cy="569309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989328" y="6339840"/>
            <a:ext cx="747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/>
              <a:t>Plegable pag.2</a:t>
            </a:r>
            <a:endParaRPr lang="es-ES" sz="2400" b="1" dirty="0"/>
          </a:p>
        </p:txBody>
      </p:sp>
      <p:sp>
        <p:nvSpPr>
          <p:cNvPr id="6" name="CuadroTexto 5"/>
          <p:cNvSpPr txBox="1"/>
          <p:nvPr/>
        </p:nvSpPr>
        <p:spPr>
          <a:xfrm>
            <a:off x="2986023" y="-2032"/>
            <a:ext cx="5669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/>
              <a:t>Piezas comunicativas</a:t>
            </a:r>
            <a:endParaRPr lang="es-ES" sz="3600" b="1" dirty="0"/>
          </a:p>
        </p:txBody>
      </p:sp>
    </p:spTree>
    <p:extLst>
      <p:ext uri="{BB962C8B-B14F-4D97-AF65-F5344CB8AC3E}">
        <p14:creationId xmlns:p14="http://schemas.microsoft.com/office/powerpoint/2010/main" val="2571871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2590801" y="89264"/>
            <a:ext cx="708152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s-CO" sz="26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Área de </a:t>
            </a:r>
            <a:r>
              <a:rPr lang="es-CO" sz="2600" b="1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Influencia Socioeconómica </a:t>
            </a:r>
            <a:r>
              <a:rPr lang="es-CO" sz="26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y Cultural</a:t>
            </a:r>
            <a:endParaRPr lang="es-ES" sz="2600" b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59"/>
          <a:stretch/>
        </p:blipFill>
        <p:spPr>
          <a:xfrm>
            <a:off x="3413761" y="541696"/>
            <a:ext cx="5435600" cy="618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22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5"/>
          <p:cNvSpPr txBox="1"/>
          <p:nvPr/>
        </p:nvSpPr>
        <p:spPr>
          <a:xfrm flipH="1">
            <a:off x="9453921" y="1777992"/>
            <a:ext cx="27380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Coberturas vegetales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3792" t="12628" r="68177" b="21866"/>
          <a:stretch/>
        </p:blipFill>
        <p:spPr>
          <a:xfrm>
            <a:off x="0" y="0"/>
            <a:ext cx="9398000" cy="6738596"/>
          </a:xfrm>
          <a:prstGeom prst="rect">
            <a:avLst/>
          </a:prstGeom>
        </p:spPr>
      </p:pic>
      <p:sp>
        <p:nvSpPr>
          <p:cNvPr id="5" name="Botón de acción: Hacia delante o Siguiente 4">
            <a:hlinkClick r:id="rId4" action="ppaction://hlinkfile" highlightClick="1"/>
          </p:cNvPr>
          <p:cNvSpPr/>
          <p:nvPr/>
        </p:nvSpPr>
        <p:spPr>
          <a:xfrm>
            <a:off x="10373360" y="2946400"/>
            <a:ext cx="711200" cy="51816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21551" t="61214" r="67414" b="22052"/>
          <a:stretch/>
        </p:blipFill>
        <p:spPr>
          <a:xfrm>
            <a:off x="4785307" y="4592321"/>
            <a:ext cx="4612694" cy="214627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4173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5"/>
          <p:cNvSpPr txBox="1"/>
          <p:nvPr/>
        </p:nvSpPr>
        <p:spPr>
          <a:xfrm flipH="1">
            <a:off x="596532" y="71112"/>
            <a:ext cx="10990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Monitoreo de calidad del agua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3907" y="3428165"/>
            <a:ext cx="3933468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07" y="3428165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375" y="3428165"/>
            <a:ext cx="3839999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957" y="628097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375" y="628097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74" y="628097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ángulo 7"/>
          <p:cNvSpPr/>
          <p:nvPr/>
        </p:nvSpPr>
        <p:spPr>
          <a:xfrm>
            <a:off x="549797" y="710161"/>
            <a:ext cx="2100105" cy="338554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es-ES_tradnl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Tramo captación</a:t>
            </a:r>
            <a:endParaRPr lang="es-ES_tradnl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4426630" y="710161"/>
            <a:ext cx="2100105" cy="338554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es-ES_tradnl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Tramo medio</a:t>
            </a:r>
            <a:endParaRPr lang="es-ES_tradnl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8288215" y="710161"/>
            <a:ext cx="2100105" cy="338554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es-ES_tradnl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Tramo descarga</a:t>
            </a:r>
            <a:endParaRPr lang="es-ES_tradnl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287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5"/>
          <p:cNvSpPr txBox="1"/>
          <p:nvPr/>
        </p:nvSpPr>
        <p:spPr>
          <a:xfrm flipH="1">
            <a:off x="596532" y="71112"/>
            <a:ext cx="10990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Monitoreo de sedimentos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08" y="2749517"/>
            <a:ext cx="4471517" cy="3353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ctángulo 13"/>
          <p:cNvSpPr/>
          <p:nvPr/>
        </p:nvSpPr>
        <p:spPr>
          <a:xfrm>
            <a:off x="5100555" y="5953727"/>
            <a:ext cx="28664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Fuente: </a:t>
            </a:r>
            <a:r>
              <a:rPr lang="es-CO" sz="16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Unalmed</a:t>
            </a:r>
            <a:r>
              <a:rPr lang="es-CO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2017</a:t>
            </a:r>
            <a:endParaRPr lang="es-ES_tradnl" sz="12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025" y="2749517"/>
            <a:ext cx="4418591" cy="3313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Rectángulo 15"/>
          <p:cNvSpPr/>
          <p:nvPr/>
        </p:nvSpPr>
        <p:spPr>
          <a:xfrm>
            <a:off x="1056752" y="810525"/>
            <a:ext cx="106830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Caracterización del transporte de sedimentos de fondo y suspensión, así como el análisis de la granulometría característica del cauce para las zonas de captación y descarga.</a:t>
            </a:r>
          </a:p>
          <a:p>
            <a:pPr algn="just"/>
            <a:endParaRPr lang="es-CO" sz="2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es-CO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Los aforos líquidos y sólidos necesarios para realizar la caracterización se llevaron a cabo en una temporada de aguas altas, por ser las condiciones de caudal en las que se presenta una mayor tasa de transporte de sedimentos.</a:t>
            </a:r>
            <a:endParaRPr lang="es-ES_tradnl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12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8184" y="1032686"/>
            <a:ext cx="6347011" cy="516423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s-MX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Caracterización del régimen hidrológico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es-MX" sz="2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buFont typeface="Wingdings" panose="05000000000000000000" pitchFamily="2" charset="2"/>
              <a:buChar char="q"/>
            </a:pPr>
            <a:r>
              <a:rPr lang="es-MX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Análisis de la calidad y consistencia de datos </a:t>
            </a:r>
            <a:r>
              <a:rPr lang="es-MX" sz="2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hidroclimáticos</a:t>
            </a:r>
            <a:r>
              <a:rPr lang="es-MX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(estaciones </a:t>
            </a:r>
            <a:r>
              <a:rPr lang="es-MX" sz="2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Pailania</a:t>
            </a:r>
            <a:r>
              <a:rPr lang="es-MX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y La Garrucha)</a:t>
            </a:r>
          </a:p>
          <a:p>
            <a:pPr marL="342900" indent="-342900" algn="just">
              <a:lnSpc>
                <a:spcPct val="107000"/>
              </a:lnSpc>
              <a:buFont typeface="Wingdings" panose="05000000000000000000" pitchFamily="2" charset="2"/>
              <a:buChar char="q"/>
            </a:pPr>
            <a:r>
              <a:rPr lang="es-MX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Análisis espacial y temporal de variables climáticas</a:t>
            </a:r>
          </a:p>
          <a:p>
            <a:pPr marL="342900" indent="-342900" algn="just">
              <a:lnSpc>
                <a:spcPct val="107000"/>
              </a:lnSpc>
              <a:buFont typeface="Wingdings" panose="05000000000000000000" pitchFamily="2" charset="2"/>
              <a:buChar char="q"/>
            </a:pPr>
            <a:r>
              <a:rPr lang="es-MX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Estimar caudales medios mensuales y anuales multianuales por diferentes metodologías: transferencia de caudales, balance hídrico de largo plazo (caudales medios, mínimos y máximos)</a:t>
            </a:r>
          </a:p>
          <a:p>
            <a:pPr marL="342900" indent="-342900" algn="just">
              <a:lnSpc>
                <a:spcPct val="107000"/>
              </a:lnSpc>
              <a:buFont typeface="Wingdings" panose="05000000000000000000" pitchFamily="2" charset="2"/>
              <a:buChar char="q"/>
            </a:pPr>
            <a:r>
              <a:rPr lang="es-MX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Caracterización </a:t>
            </a:r>
            <a:r>
              <a:rPr lang="es-MX" sz="2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morfométrica</a:t>
            </a:r>
            <a:r>
              <a:rPr lang="es-MX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de las unidades hidrográficas de análisis</a:t>
            </a:r>
          </a:p>
          <a:p>
            <a:pPr marL="342900" indent="-342900" algn="just">
              <a:lnSpc>
                <a:spcPct val="107000"/>
              </a:lnSpc>
              <a:buFont typeface="Wingdings" panose="05000000000000000000" pitchFamily="2" charset="2"/>
              <a:buChar char="q"/>
            </a:pPr>
            <a:r>
              <a:rPr lang="es-MX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Estimación de caudales máximos y mínimos para diferentes períodos de retorno</a:t>
            </a:r>
          </a:p>
          <a:p>
            <a:pPr marL="342900" indent="-342900" algn="just">
              <a:lnSpc>
                <a:spcPct val="107000"/>
              </a:lnSpc>
              <a:buFont typeface="Wingdings" panose="05000000000000000000" pitchFamily="2" charset="2"/>
              <a:buChar char="q"/>
            </a:pPr>
            <a:r>
              <a:rPr lang="es-MX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Estimación del caudal ambiental</a:t>
            </a:r>
            <a:endParaRPr lang="es-CO" sz="2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042554" y="183504"/>
            <a:ext cx="5850082" cy="560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>
              <a:lnSpc>
                <a:spcPct val="106000"/>
              </a:lnSpc>
              <a:spcBef>
                <a:spcPts val="10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es-MX" sz="3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Hidrología</a:t>
            </a:r>
            <a:endParaRPr lang="es-CO" sz="3000" b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636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13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5"/>
          <p:cNvSpPr txBox="1"/>
          <p:nvPr/>
        </p:nvSpPr>
        <p:spPr>
          <a:xfrm flipH="1">
            <a:off x="1426865" y="201741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Monitoreo de ruido y aire</a:t>
            </a:r>
            <a:endParaRPr lang="es-ES_tradnl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625609" y="1327275"/>
            <a:ext cx="553135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_trad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Monitoreo de calidad del aire </a:t>
            </a:r>
            <a:r>
              <a:rPr lang="es-CO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bajo los lineamientos establecidos en las Resoluciones 1541 de 2013, 601 de 2006, 610 de 2010 y los protocolos vigentes de la Resolución 2154 de 2010 y 2254 de 2017, del MAVDT (Ahora MADS).</a:t>
            </a:r>
            <a:endParaRPr lang="es-ES_tradnl" sz="2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endParaRPr lang="es-ES_tradnl" sz="2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es-ES_trad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Monitoreo de la calidad del ruido ambiental bajo los lineamientos </a:t>
            </a:r>
            <a:r>
              <a:rPr lang="es-CO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 la Resolución 0627 de 2006 del MAVDT (Ahora MADS), para mantener un nivel permisible de presión sonora, según las condiciones y características de uso del sector, de manera tal que proteja la salud y el bienestar de la población expuesta, dentro de un margen de seguridad.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812" y="1604045"/>
            <a:ext cx="5540587" cy="415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423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4;p13"/>
          <p:cNvSpPr txBox="1"/>
          <p:nvPr/>
        </p:nvSpPr>
        <p:spPr>
          <a:xfrm>
            <a:off x="667513" y="89916"/>
            <a:ext cx="11073384" cy="6091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DECÁLOGO DE ÉTICA DE LA PARTICIPACIÓN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PROCESOS DE LICENCIAS AMBIENTALES</a:t>
            </a:r>
            <a:endParaRPr dirty="0"/>
          </a:p>
          <a:p>
            <a:pPr marL="180975" marR="0" lvl="0" indent="-180975" algn="l" rtl="0">
              <a:spcBef>
                <a:spcPts val="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E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convocatoria debe garantizar la participación de los actores y pobladores del territorio, con información clara y oportuna. </a:t>
            </a:r>
            <a:endParaRPr sz="2000" dirty="0"/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E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logística para cada encuentro debe garantizar condiciones dignas y amables a todos los participantes. </a:t>
            </a:r>
            <a:endParaRPr sz="2000" dirty="0"/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E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temática estricta del encuentro participativo es el proyecto hidroeléctrico COCORNÁ III. </a:t>
            </a:r>
            <a:endParaRPr sz="2000" dirty="0"/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E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opiniones y percepciones ofrecidas por los asistentes deben ser veraces, respetuosas y atender el bien común. </a:t>
            </a:r>
            <a:endParaRPr sz="2000" dirty="0"/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E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participación es el eje transversal del proceso de estudios ambientales y se apoya en las diversas opiniones, voces y percepciones ofrecidas por los participantes del encuentro, consideradas todas en igualdad de condiciones y apuntando a los consensos. </a:t>
            </a:r>
            <a:endParaRPr sz="2000" dirty="0"/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E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 profesionales realizan preguntas, motivan los argumentos comunitarios que permiten el diagnóstico y consignan sus percepciones. </a:t>
            </a:r>
            <a:endParaRPr sz="2000" dirty="0"/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E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 motivadores deben consignar fielmente las percepciones de los participantes en los instrumentos de recolección de información. </a:t>
            </a:r>
            <a:endParaRPr sz="2000" dirty="0"/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E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 cuestionamientos que manifiestan los participantes y que no se encuentren dentro de las temáticas deben ser consignados por el equipo y direccionados hacia las instituciones y actores competentes.</a:t>
            </a:r>
            <a:endParaRPr sz="2000" dirty="0"/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E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información de contacto y los canales de comunicación entre los profesionales a cargo de los estudios, los actores del territorio y las comunidades, deben quedar abiertos claramente.</a:t>
            </a:r>
            <a:endParaRPr sz="2000" dirty="0"/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E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 participantes tienen a su disposición un formato de acta en el cual se consignan el proceso de interlocución y conclusiones del encuentro.</a:t>
            </a:r>
            <a:endParaRPr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919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66160" y="1150462"/>
            <a:ext cx="5461454" cy="810409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MX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SimSun" panose="02010600030101010101" pitchFamily="2" charset="-122"/>
                <a:cs typeface="Arial" panose="020B0604020202020204" pitchFamily="34" charset="0"/>
              </a:rPr>
              <a:t>Muestreos de Mamíferos, Aves, </a:t>
            </a:r>
            <a:r>
              <a:rPr lang="es-MX" sz="2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SimSun" panose="02010600030101010101" pitchFamily="2" charset="-122"/>
                <a:cs typeface="Arial" panose="020B0604020202020204" pitchFamily="34" charset="0"/>
              </a:rPr>
              <a:t>Herpetos</a:t>
            </a:r>
            <a:endParaRPr lang="es-CO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99" y="1785769"/>
            <a:ext cx="2438711" cy="432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614" y="1785769"/>
            <a:ext cx="3240000" cy="4320000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3323664" y="0"/>
            <a:ext cx="5602374" cy="1325563"/>
          </a:xfrm>
        </p:spPr>
        <p:txBody>
          <a:bodyPr>
            <a:normAutofit/>
          </a:bodyPr>
          <a:lstStyle/>
          <a:p>
            <a:pPr algn="ctr"/>
            <a:r>
              <a:rPr lang="es-CO" sz="3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Fauna terrestre</a:t>
            </a:r>
          </a:p>
        </p:txBody>
      </p:sp>
    </p:spTree>
    <p:extLst>
      <p:ext uri="{BB962C8B-B14F-4D97-AF65-F5344CB8AC3E}">
        <p14:creationId xmlns:p14="http://schemas.microsoft.com/office/powerpoint/2010/main" val="2783493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23664" y="0"/>
            <a:ext cx="5602374" cy="1325563"/>
          </a:xfrm>
        </p:spPr>
        <p:txBody>
          <a:bodyPr>
            <a:normAutofit/>
          </a:bodyPr>
          <a:lstStyle/>
          <a:p>
            <a:pPr algn="ctr"/>
            <a:r>
              <a:rPr lang="es-CO" sz="3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Ecosistemas acuáticos</a:t>
            </a:r>
          </a:p>
        </p:txBody>
      </p:sp>
      <p:sp>
        <p:nvSpPr>
          <p:cNvPr id="6" name="Marcador de contenido 2"/>
          <p:cNvSpPr txBox="1">
            <a:spLocks/>
          </p:cNvSpPr>
          <p:nvPr/>
        </p:nvSpPr>
        <p:spPr>
          <a:xfrm>
            <a:off x="786652" y="1325563"/>
            <a:ext cx="10676397" cy="842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Muestreo de todos los componentes de los ecosistemas acuáticos (fitoplancton, </a:t>
            </a:r>
            <a:r>
              <a:rPr lang="es-CO" sz="2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macroinvertebrados</a:t>
            </a:r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acuáticos y peces).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051" y="2336222"/>
            <a:ext cx="3385893" cy="190717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050" y="4411787"/>
            <a:ext cx="3385893" cy="190717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048" y="3096015"/>
            <a:ext cx="2880001" cy="21600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994" y="3096015"/>
            <a:ext cx="2880001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29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50606" y="530871"/>
            <a:ext cx="5304451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Geología</a:t>
            </a:r>
          </a:p>
        </p:txBody>
      </p:sp>
      <p:sp>
        <p:nvSpPr>
          <p:cNvPr id="2" name="Rectángulo 1"/>
          <p:cNvSpPr/>
          <p:nvPr/>
        </p:nvSpPr>
        <p:spPr>
          <a:xfrm>
            <a:off x="262164" y="1079175"/>
            <a:ext cx="4578193" cy="5226375"/>
          </a:xfrm>
          <a:prstGeom prst="rect">
            <a:avLst/>
          </a:prstGeom>
        </p:spPr>
        <p:txBody>
          <a:bodyPr/>
          <a:lstStyle/>
          <a:p>
            <a:pPr lvl="0">
              <a:buChar char="•"/>
            </a:pPr>
            <a:endParaRPr lang="es-CO" sz="1800" dirty="0">
              <a:solidFill>
                <a:schemeClr val="tx1"/>
              </a:solidFill>
            </a:endParaRPr>
          </a:p>
          <a:p>
            <a:pPr lvl="1"/>
            <a:r>
              <a:rPr lang="es-CO" sz="1800" b="1" dirty="0">
                <a:solidFill>
                  <a:schemeClr val="accent1">
                    <a:lumMod val="50000"/>
                  </a:schemeClr>
                </a:solidFill>
              </a:rPr>
              <a:t>Actividades </a:t>
            </a:r>
          </a:p>
          <a:p>
            <a:pPr lvl="1"/>
            <a:endParaRPr lang="es-CO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lvl="1">
              <a:buChar char="•"/>
            </a:pPr>
            <a:r>
              <a:rPr lang="es-CO" sz="1800" dirty="0">
                <a:solidFill>
                  <a:schemeClr val="tx1"/>
                </a:solidFill>
              </a:rPr>
              <a:t>Cartografía detallada de las unidades geológicas locales Identificación y caracterización de estructuras geológicas locales </a:t>
            </a:r>
          </a:p>
          <a:p>
            <a:pPr lvl="1">
              <a:buChar char="•"/>
            </a:pPr>
            <a:r>
              <a:rPr lang="es-CO" sz="1800" dirty="0">
                <a:solidFill>
                  <a:schemeClr val="tx1"/>
                </a:solidFill>
              </a:rPr>
              <a:t>Uso de fotografías aéreas, modelos de elevación digital y campañas de exploración de campo en el área de estudio, detallando aquellos donde se localizan las obras de infraestructura principales del proyecto.</a:t>
            </a:r>
          </a:p>
          <a:p>
            <a:pPr lvl="1"/>
            <a:endParaRPr lang="es-CO" sz="1800" dirty="0">
              <a:solidFill>
                <a:schemeClr val="tx1"/>
              </a:solidFill>
            </a:endParaRPr>
          </a:p>
          <a:p>
            <a:pPr lvl="1">
              <a:lnSpc>
                <a:spcPct val="90000"/>
              </a:lnSpc>
            </a:pPr>
            <a:r>
              <a:rPr lang="es-CO" sz="1800" b="1" dirty="0">
                <a:solidFill>
                  <a:schemeClr val="accent1">
                    <a:lumMod val="50000"/>
                  </a:schemeClr>
                </a:solidFill>
              </a:rPr>
              <a:t>Metodología Empleada:</a:t>
            </a:r>
          </a:p>
          <a:p>
            <a:pPr lvl="1">
              <a:lnSpc>
                <a:spcPct val="90000"/>
              </a:lnSpc>
            </a:pPr>
            <a:endParaRPr lang="es-CO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lvl="1">
              <a:lnSpc>
                <a:spcPct val="100000"/>
              </a:lnSpc>
              <a:buChar char="•"/>
            </a:pPr>
            <a:r>
              <a:rPr lang="es-CO" sz="1800" dirty="0">
                <a:solidFill>
                  <a:schemeClr val="tx1"/>
                </a:solidFill>
              </a:rPr>
              <a:t>Utilizando la nomenclatura oficial del Servicio Geológico Colombiano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057" y="4193692"/>
            <a:ext cx="2400000" cy="1800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490" y="2407042"/>
            <a:ext cx="2400000" cy="18000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057" y="2400367"/>
            <a:ext cx="2400000" cy="1800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057" y="607042"/>
            <a:ext cx="2400000" cy="18000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403" y="600367"/>
            <a:ext cx="2400000" cy="18000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774" y="4193692"/>
            <a:ext cx="24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5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241444" y="524234"/>
            <a:ext cx="4328519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Geomorfología</a:t>
            </a:r>
          </a:p>
        </p:txBody>
      </p:sp>
      <p:sp>
        <p:nvSpPr>
          <p:cNvPr id="5" name="Rectángulo 4"/>
          <p:cNvSpPr/>
          <p:nvPr/>
        </p:nvSpPr>
        <p:spPr>
          <a:xfrm>
            <a:off x="835152" y="1424234"/>
            <a:ext cx="514110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chemeClr val="accent5"/>
                </a:solidFill>
              </a:rPr>
              <a:t>Actividades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Caracterización de unidades geomorfológicas locales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Identificación de depósitos de vertiente y depósitos </a:t>
            </a:r>
            <a:r>
              <a:rPr lang="es-CO" dirty="0" err="1"/>
              <a:t>aluviotorrenciales</a:t>
            </a:r>
            <a:r>
              <a:rPr lang="es-CO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Identificación de procesos erosivos, procesos de remoción en masa, zonas inestables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Uso de fotografías aéreas, modelos de elevación digital y campañas de exploración de campo en el área de estudio, detallando aquellos donde se localizan las obras de infraestructura principales del proyecto</a:t>
            </a:r>
          </a:p>
          <a:p>
            <a:r>
              <a:rPr lang="es-CO" dirty="0">
                <a:solidFill>
                  <a:schemeClr val="accent5"/>
                </a:solidFill>
              </a:rPr>
              <a:t>Metodología Empleada: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Glosario de unidades y subunidades del Servicio Geológico Colombiano (SGC)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316" y="524234"/>
            <a:ext cx="2400000" cy="18000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316" y="524234"/>
            <a:ext cx="2400000" cy="1800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316" y="2324234"/>
            <a:ext cx="2400000" cy="18000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316" y="2324234"/>
            <a:ext cx="2400000" cy="18000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316" y="4124234"/>
            <a:ext cx="2400000" cy="1800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316" y="4124234"/>
            <a:ext cx="24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64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679713" y="386411"/>
            <a:ext cx="4851699" cy="423151"/>
          </a:xfrm>
        </p:spPr>
        <p:txBody>
          <a:bodyPr>
            <a:noAutofit/>
          </a:bodyPr>
          <a:lstStyle/>
          <a:p>
            <a:pPr algn="ctr"/>
            <a:r>
              <a:rPr lang="es-CO" sz="4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Geotecnia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104285" y="1243671"/>
            <a:ext cx="10803235" cy="4252890"/>
          </a:xfrm>
          <a:prstGeom prst="rect">
            <a:avLst/>
          </a:prstGeom>
        </p:spPr>
        <p:txBody>
          <a:bodyPr/>
          <a:lstStyle/>
          <a:p>
            <a:pPr lvl="1">
              <a:buChar char="•"/>
            </a:pPr>
            <a:r>
              <a:rPr lang="es-CO" sz="2000" b="0" dirty="0">
                <a:solidFill>
                  <a:schemeClr val="tx1"/>
                </a:solidFill>
              </a:rPr>
              <a:t>Caracterización del subsuelo </a:t>
            </a:r>
          </a:p>
          <a:p>
            <a:pPr lvl="1">
              <a:buChar char="•"/>
            </a:pPr>
            <a:r>
              <a:rPr lang="es-CO" sz="2000" b="0" dirty="0">
                <a:solidFill>
                  <a:schemeClr val="tx1"/>
                </a:solidFill>
              </a:rPr>
              <a:t>Parámetros </a:t>
            </a:r>
            <a:r>
              <a:rPr lang="es-CO" sz="2000" b="0" dirty="0" err="1">
                <a:solidFill>
                  <a:schemeClr val="tx1"/>
                </a:solidFill>
              </a:rPr>
              <a:t>geomecánicos</a:t>
            </a:r>
            <a:r>
              <a:rPr lang="es-CO" sz="2000" b="0" dirty="0">
                <a:solidFill>
                  <a:schemeClr val="tx1"/>
                </a:solidFill>
              </a:rPr>
              <a:t> de los materiales encontrados</a:t>
            </a:r>
          </a:p>
          <a:p>
            <a:pPr lvl="1">
              <a:buChar char="•"/>
            </a:pPr>
            <a:r>
              <a:rPr lang="es-CO" sz="2000" b="0" i="0" u="none" dirty="0"/>
              <a:t>A</a:t>
            </a:r>
            <a:r>
              <a:rPr lang="es-CO" sz="2000" b="0" dirty="0">
                <a:solidFill>
                  <a:schemeClr val="tx1"/>
                </a:solidFill>
              </a:rPr>
              <a:t>nálisis de estabilidad de laderas</a:t>
            </a:r>
          </a:p>
          <a:p>
            <a:pPr lvl="1">
              <a:buChar char="•"/>
            </a:pPr>
            <a:endParaRPr lang="es-CO" sz="2000" b="0" dirty="0">
              <a:solidFill>
                <a:schemeClr val="tx1"/>
              </a:solidFill>
            </a:endParaRPr>
          </a:p>
          <a:p>
            <a:pPr lvl="1"/>
            <a:r>
              <a:rPr lang="es-CO" sz="2000" b="1" dirty="0">
                <a:solidFill>
                  <a:schemeClr val="accent1">
                    <a:lumMod val="50000"/>
                  </a:schemeClr>
                </a:solidFill>
              </a:rPr>
              <a:t>Actividades</a:t>
            </a:r>
          </a:p>
          <a:p>
            <a:pPr lvl="1"/>
            <a:endParaRPr lang="es-CO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lvl="1">
              <a:buChar char="•"/>
            </a:pPr>
            <a:r>
              <a:rPr lang="es-CO" sz="2000" b="0" i="0" dirty="0"/>
              <a:t>20 Sondeos </a:t>
            </a:r>
            <a:r>
              <a:rPr lang="es-CO" sz="2000" b="0" i="0" dirty="0" err="1"/>
              <a:t>geoeléctricos</a:t>
            </a:r>
            <a:r>
              <a:rPr lang="es-CO" sz="2000" b="0" i="0" dirty="0"/>
              <a:t> verticales en captación, casa de máquinas, laderas adyacentes y en conducción.</a:t>
            </a:r>
          </a:p>
          <a:p>
            <a:pPr lvl="1">
              <a:buChar char="•"/>
            </a:pPr>
            <a:r>
              <a:rPr lang="es-CO" sz="2000" b="0" i="0" dirty="0"/>
              <a:t>20 apiques  distribuidos entre captación, casa de maquinas, conducción, </a:t>
            </a:r>
            <a:r>
              <a:rPr lang="es-CO" sz="2000" b="0" dirty="0">
                <a:solidFill>
                  <a:schemeClr val="tx1"/>
                </a:solidFill>
              </a:rPr>
              <a:t>vías y depósitos, etc.</a:t>
            </a:r>
          </a:p>
          <a:p>
            <a:pPr lvl="1">
              <a:buChar char="•"/>
            </a:pPr>
            <a:r>
              <a:rPr lang="es-CO" sz="2000" b="0" dirty="0">
                <a:solidFill>
                  <a:schemeClr val="tx1"/>
                </a:solidFill>
              </a:rPr>
              <a:t>Determinación de parámetros </a:t>
            </a:r>
            <a:r>
              <a:rPr lang="es-CO" sz="2000" b="0" dirty="0" err="1">
                <a:solidFill>
                  <a:schemeClr val="tx1"/>
                </a:solidFill>
              </a:rPr>
              <a:t>geomecánicos</a:t>
            </a:r>
            <a:r>
              <a:rPr lang="es-CO" sz="2000" b="0" dirty="0">
                <a:solidFill>
                  <a:schemeClr val="tx1"/>
                </a:solidFill>
              </a:rPr>
              <a:t> de los materiales  con ensayos por </a:t>
            </a:r>
            <a:r>
              <a:rPr lang="es-CO" sz="2000" b="0" i="0" dirty="0"/>
              <a:t>Corte directo, </a:t>
            </a:r>
            <a:r>
              <a:rPr lang="es-CO" sz="2000" b="0" i="0" u="none" dirty="0"/>
              <a:t>Índice Plástico, Humedad natural, Límite Líquido, Límite Plástico, Cohesión, Ángulo de Fricción, Permeabilidad, Peso Unitario Húmedo y  Peso Unitario Seco.</a:t>
            </a:r>
          </a:p>
          <a:p>
            <a:pPr lvl="1">
              <a:buChar char="•"/>
            </a:pPr>
            <a:r>
              <a:rPr lang="es-CO" sz="2000" b="0" i="0" u="none" dirty="0"/>
              <a:t>A</a:t>
            </a:r>
            <a:r>
              <a:rPr lang="es-CO" sz="2000" b="0" dirty="0">
                <a:solidFill>
                  <a:schemeClr val="tx1"/>
                </a:solidFill>
              </a:rPr>
              <a:t>nálisis de estabilidad en condiciones naturales y proyectadas</a:t>
            </a:r>
            <a:endParaRPr lang="es-CO" sz="2000" b="0" i="0" dirty="0"/>
          </a:p>
        </p:txBody>
      </p:sp>
    </p:spTree>
    <p:extLst>
      <p:ext uri="{BB962C8B-B14F-4D97-AF65-F5344CB8AC3E}">
        <p14:creationId xmlns:p14="http://schemas.microsoft.com/office/powerpoint/2010/main" val="230536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9294" t="21958" r="55166" b="34787"/>
          <a:stretch/>
        </p:blipFill>
        <p:spPr>
          <a:xfrm>
            <a:off x="143856" y="1301118"/>
            <a:ext cx="11916064" cy="4449619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423595" y="337140"/>
            <a:ext cx="9828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Principales obras del proyecto</a:t>
            </a:r>
            <a:endParaRPr lang="es-CO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 rot="2176937">
            <a:off x="10065892" y="2246226"/>
            <a:ext cx="157528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Quebrada La Chorrera</a:t>
            </a:r>
            <a:endParaRPr lang="en-US" sz="1200" b="1" dirty="0"/>
          </a:p>
        </p:txBody>
      </p:sp>
      <p:cxnSp>
        <p:nvCxnSpPr>
          <p:cNvPr id="14" name="Conector recto de flecha 13"/>
          <p:cNvCxnSpPr/>
          <p:nvPr/>
        </p:nvCxnSpPr>
        <p:spPr>
          <a:xfrm>
            <a:off x="10306186" y="2205443"/>
            <a:ext cx="645424" cy="477520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adroTexto 14"/>
          <p:cNvSpPr txBox="1"/>
          <p:nvPr/>
        </p:nvSpPr>
        <p:spPr>
          <a:xfrm>
            <a:off x="8806930" y="2481672"/>
            <a:ext cx="1476000" cy="32400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/>
              <a:t>Casa Máquinas</a:t>
            </a:r>
            <a:endParaRPr lang="en-US" sz="1600" b="1" dirty="0"/>
          </a:p>
        </p:txBody>
      </p:sp>
      <p:cxnSp>
        <p:nvCxnSpPr>
          <p:cNvPr id="16" name="Conector recto de flecha 15"/>
          <p:cNvCxnSpPr/>
          <p:nvPr/>
        </p:nvCxnSpPr>
        <p:spPr>
          <a:xfrm>
            <a:off x="9514765" y="2788103"/>
            <a:ext cx="621882" cy="341177"/>
          </a:xfrm>
          <a:prstGeom prst="straightConnector1">
            <a:avLst/>
          </a:prstGeom>
          <a:ln w="28575">
            <a:solidFill>
              <a:srgbClr val="F76F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/>
          <p:cNvSpPr txBox="1"/>
          <p:nvPr/>
        </p:nvSpPr>
        <p:spPr>
          <a:xfrm>
            <a:off x="986673" y="2861846"/>
            <a:ext cx="1080000" cy="338554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/>
              <a:t>Captación</a:t>
            </a:r>
            <a:endParaRPr lang="en-US" sz="1600" b="1" dirty="0"/>
          </a:p>
        </p:txBody>
      </p:sp>
      <p:cxnSp>
        <p:nvCxnSpPr>
          <p:cNvPr id="21" name="Conector recto de flecha 20"/>
          <p:cNvCxnSpPr/>
          <p:nvPr/>
        </p:nvCxnSpPr>
        <p:spPr>
          <a:xfrm flipH="1">
            <a:off x="986673" y="3200400"/>
            <a:ext cx="436922" cy="498236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uadroTexto 22"/>
          <p:cNvSpPr txBox="1"/>
          <p:nvPr/>
        </p:nvSpPr>
        <p:spPr>
          <a:xfrm>
            <a:off x="4823207" y="2534383"/>
            <a:ext cx="1188000" cy="338554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/>
              <a:t>Conducción</a:t>
            </a:r>
            <a:endParaRPr lang="en-US" sz="1600" b="1" dirty="0"/>
          </a:p>
        </p:txBody>
      </p:sp>
      <p:cxnSp>
        <p:nvCxnSpPr>
          <p:cNvPr id="24" name="Conector recto de flecha 23"/>
          <p:cNvCxnSpPr>
            <a:stCxn id="23" idx="2"/>
          </p:cNvCxnSpPr>
          <p:nvPr/>
        </p:nvCxnSpPr>
        <p:spPr>
          <a:xfrm flipH="1">
            <a:off x="5329729" y="2872937"/>
            <a:ext cx="87478" cy="680197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2232884" y="4040112"/>
            <a:ext cx="900000" cy="338554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/>
              <a:t>ZODME</a:t>
            </a:r>
            <a:endParaRPr lang="en-US" sz="1600" b="1" dirty="0"/>
          </a:p>
        </p:txBody>
      </p:sp>
      <p:cxnSp>
        <p:nvCxnSpPr>
          <p:cNvPr id="29" name="Conector recto de flecha 28"/>
          <p:cNvCxnSpPr/>
          <p:nvPr/>
        </p:nvCxnSpPr>
        <p:spPr>
          <a:xfrm flipV="1">
            <a:off x="2682884" y="3322320"/>
            <a:ext cx="476876" cy="707632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uadroTexto 31"/>
          <p:cNvSpPr txBox="1"/>
          <p:nvPr/>
        </p:nvSpPr>
        <p:spPr>
          <a:xfrm>
            <a:off x="4725044" y="4557759"/>
            <a:ext cx="1127115" cy="46166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Puente Vereda Mazotes</a:t>
            </a:r>
            <a:endParaRPr lang="en-US" sz="1200" b="1" dirty="0"/>
          </a:p>
        </p:txBody>
      </p:sp>
      <p:cxnSp>
        <p:nvCxnSpPr>
          <p:cNvPr id="33" name="Conector recto de flecha 32"/>
          <p:cNvCxnSpPr/>
          <p:nvPr/>
        </p:nvCxnSpPr>
        <p:spPr>
          <a:xfrm flipV="1">
            <a:off x="5337045" y="3857151"/>
            <a:ext cx="377955" cy="638356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uadroTexto 35"/>
          <p:cNvSpPr txBox="1"/>
          <p:nvPr/>
        </p:nvSpPr>
        <p:spPr>
          <a:xfrm>
            <a:off x="10990523" y="3788112"/>
            <a:ext cx="1044000" cy="54000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/>
              <a:t>Vías construir</a:t>
            </a:r>
            <a:endParaRPr lang="en-US" sz="1600" b="1" dirty="0"/>
          </a:p>
        </p:txBody>
      </p:sp>
      <p:cxnSp>
        <p:nvCxnSpPr>
          <p:cNvPr id="37" name="Conector recto de flecha 36"/>
          <p:cNvCxnSpPr/>
          <p:nvPr/>
        </p:nvCxnSpPr>
        <p:spPr>
          <a:xfrm flipV="1">
            <a:off x="11512523" y="3322320"/>
            <a:ext cx="0" cy="465554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5151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637"/>
          <a:stretch/>
        </p:blipFill>
        <p:spPr>
          <a:xfrm>
            <a:off x="1633487" y="606424"/>
            <a:ext cx="8800833" cy="5400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226560" y="1127760"/>
            <a:ext cx="1656000" cy="36933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Captación</a:t>
            </a:r>
            <a:endParaRPr lang="en-US" dirty="0"/>
          </a:p>
        </p:txBody>
      </p:sp>
      <p:cxnSp>
        <p:nvCxnSpPr>
          <p:cNvPr id="6" name="Conector recto de flecha 5"/>
          <p:cNvCxnSpPr>
            <a:stCxn id="5" idx="2"/>
          </p:cNvCxnSpPr>
          <p:nvPr/>
        </p:nvCxnSpPr>
        <p:spPr>
          <a:xfrm>
            <a:off x="5054560" y="1497092"/>
            <a:ext cx="492800" cy="87018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adroTexto 8"/>
          <p:cNvSpPr txBox="1"/>
          <p:nvPr/>
        </p:nvSpPr>
        <p:spPr>
          <a:xfrm rot="154386">
            <a:off x="5901889" y="3706561"/>
            <a:ext cx="1368000" cy="36933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Río </a:t>
            </a:r>
            <a:r>
              <a:rPr lang="es-CO" dirty="0" err="1"/>
              <a:t>Cocorná</a:t>
            </a:r>
            <a:endParaRPr lang="en-US" dirty="0"/>
          </a:p>
        </p:txBody>
      </p:sp>
      <p:cxnSp>
        <p:nvCxnSpPr>
          <p:cNvPr id="10" name="Conector recto de flecha 9"/>
          <p:cNvCxnSpPr/>
          <p:nvPr/>
        </p:nvCxnSpPr>
        <p:spPr>
          <a:xfrm>
            <a:off x="5716369" y="3589376"/>
            <a:ext cx="1730911" cy="8666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89723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423595" y="3243"/>
            <a:ext cx="9828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Localización del Proyecto</a:t>
            </a:r>
            <a:endParaRPr lang="es-CO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595" y="596989"/>
            <a:ext cx="9147046" cy="5468532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5781040" y="653246"/>
            <a:ext cx="2306320" cy="369332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/>
              <a:t>Quebrada La Chorrera</a:t>
            </a:r>
            <a:endParaRPr lang="en-US" dirty="0"/>
          </a:p>
        </p:txBody>
      </p:sp>
      <p:sp>
        <p:nvSpPr>
          <p:cNvPr id="9" name="CuadroTexto 8"/>
          <p:cNvSpPr txBox="1"/>
          <p:nvPr/>
        </p:nvSpPr>
        <p:spPr>
          <a:xfrm>
            <a:off x="2357120" y="1828800"/>
            <a:ext cx="1656000" cy="36933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Casa Máquinas</a:t>
            </a:r>
            <a:endParaRPr lang="en-US" dirty="0"/>
          </a:p>
        </p:txBody>
      </p:sp>
      <p:cxnSp>
        <p:nvCxnSpPr>
          <p:cNvPr id="12" name="Conector recto de flecha 11"/>
          <p:cNvCxnSpPr>
            <a:stCxn id="9" idx="2"/>
          </p:cNvCxnSpPr>
          <p:nvPr/>
        </p:nvCxnSpPr>
        <p:spPr>
          <a:xfrm>
            <a:off x="3185120" y="2198132"/>
            <a:ext cx="228640" cy="9000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/>
          <p:cNvSpPr txBox="1"/>
          <p:nvPr/>
        </p:nvSpPr>
        <p:spPr>
          <a:xfrm rot="21108700">
            <a:off x="5963416" y="4265362"/>
            <a:ext cx="1368000" cy="369332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Río </a:t>
            </a:r>
            <a:r>
              <a:rPr lang="es-CO" dirty="0" err="1"/>
              <a:t>Cocorná</a:t>
            </a:r>
            <a:endParaRPr lang="en-US" dirty="0"/>
          </a:p>
        </p:txBody>
      </p:sp>
      <p:cxnSp>
        <p:nvCxnSpPr>
          <p:cNvPr id="15" name="Conector recto de flecha 14"/>
          <p:cNvCxnSpPr/>
          <p:nvPr/>
        </p:nvCxnSpPr>
        <p:spPr>
          <a:xfrm flipV="1">
            <a:off x="5781040" y="4114800"/>
            <a:ext cx="1692000" cy="1930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/>
          <p:cNvCxnSpPr>
            <a:stCxn id="8" idx="2"/>
          </p:cNvCxnSpPr>
          <p:nvPr/>
        </p:nvCxnSpPr>
        <p:spPr>
          <a:xfrm>
            <a:off x="6934200" y="1022578"/>
            <a:ext cx="382794" cy="21994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6441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833832" y="334372"/>
            <a:ext cx="585008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>
              <a:spcBef>
                <a:spcPts val="600"/>
              </a:spcBef>
              <a:tabLst>
                <a:tab pos="457200" algn="l"/>
              </a:tabLst>
            </a:pPr>
            <a:r>
              <a:rPr lang="es-CO" sz="3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Descripción del Proyecto</a:t>
            </a:r>
          </a:p>
          <a:p>
            <a:pPr lvl="2" algn="ctr">
              <a:spcBef>
                <a:spcPts val="600"/>
              </a:spcBef>
              <a:tabLst>
                <a:tab pos="457200" algn="l"/>
              </a:tabLst>
            </a:pPr>
            <a:r>
              <a:rPr lang="es-MX" sz="3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Información sujeta a cambios</a:t>
            </a:r>
            <a:endParaRPr lang="es-CO" sz="3000" b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103600"/>
              </p:ext>
            </p:extLst>
          </p:nvPr>
        </p:nvGraphicFramePr>
        <p:xfrm>
          <a:off x="2651760" y="1844036"/>
          <a:ext cx="7833360" cy="3627129"/>
        </p:xfrm>
        <a:graphic>
          <a:graphicData uri="http://schemas.openxmlformats.org/drawingml/2006/table">
            <a:tbl>
              <a:tblPr lastCol="1">
                <a:tableStyleId>{E8B1032C-EA38-4F05-BA0D-38AFFFC7BED3}</a:tableStyleId>
              </a:tblPr>
              <a:tblGrid>
                <a:gridCol w="7833360">
                  <a:extLst>
                    <a:ext uri="{9D8B030D-6E8A-4147-A177-3AD203B41FA5}">
                      <a16:colId xmlns:a16="http://schemas.microsoft.com/office/drawing/2014/main" val="4160564234"/>
                    </a:ext>
                  </a:extLst>
                </a:gridCol>
              </a:tblGrid>
              <a:tr h="3297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RESUMEN TÉCNICO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49011763"/>
                  </a:ext>
                </a:extLst>
              </a:tr>
              <a:tr h="329739">
                <a:tc>
                  <a:txBody>
                    <a:bodyPr/>
                    <a:lstStyle/>
                    <a:p>
                      <a:pPr algn="l" fontAlgn="t"/>
                      <a:r>
                        <a:rPr lang="es-ES" sz="1800" u="none" strike="noStrike" dirty="0">
                          <a:effectLst/>
                        </a:rPr>
                        <a:t>Caudal diseño (Q): 9,27 m</a:t>
                      </a:r>
                      <a:r>
                        <a:rPr lang="es-ES" sz="1800" u="none" strike="noStrike" baseline="30000" dirty="0">
                          <a:effectLst/>
                        </a:rPr>
                        <a:t>3</a:t>
                      </a:r>
                      <a:r>
                        <a:rPr lang="es-ES" sz="1800" u="none" strike="noStrike" dirty="0">
                          <a:effectLst/>
                        </a:rPr>
                        <a:t>/s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358977342"/>
                  </a:ext>
                </a:extLst>
              </a:tr>
              <a:tr h="329739">
                <a:tc>
                  <a:txBody>
                    <a:bodyPr/>
                    <a:lstStyle/>
                    <a:p>
                      <a:pPr algn="l" fontAlgn="t"/>
                      <a:r>
                        <a:rPr lang="es-ES" sz="1800" u="none" strike="noStrike" dirty="0">
                          <a:effectLst/>
                        </a:rPr>
                        <a:t>Cota de captación: 1346 msnm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55067715"/>
                  </a:ext>
                </a:extLst>
              </a:tr>
              <a:tr h="329739">
                <a:tc>
                  <a:txBody>
                    <a:bodyPr/>
                    <a:lstStyle/>
                    <a:p>
                      <a:pPr algn="l" fontAlgn="t"/>
                      <a:r>
                        <a:rPr lang="es-CO" sz="1800" u="none" strike="noStrike" noProof="0" dirty="0">
                          <a:effectLst/>
                        </a:rPr>
                        <a:t>Cota de descarga: 1118 msnm</a:t>
                      </a:r>
                      <a:endParaRPr lang="es-CO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693052528"/>
                  </a:ext>
                </a:extLst>
              </a:tr>
              <a:tr h="329739">
                <a:tc>
                  <a:txBody>
                    <a:bodyPr/>
                    <a:lstStyle/>
                    <a:p>
                      <a:pPr algn="l" fontAlgn="t"/>
                      <a:r>
                        <a:rPr lang="es-CO" sz="1800" u="none" strike="noStrike" noProof="0" dirty="0">
                          <a:effectLst/>
                        </a:rPr>
                        <a:t>Caída bruta: 228 m</a:t>
                      </a:r>
                      <a:endParaRPr lang="es-CO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304180778"/>
                  </a:ext>
                </a:extLst>
              </a:tr>
              <a:tr h="329739">
                <a:tc>
                  <a:txBody>
                    <a:bodyPr/>
                    <a:lstStyle/>
                    <a:p>
                      <a:pPr algn="l" fontAlgn="t"/>
                      <a:r>
                        <a:rPr lang="es-ES" sz="1800" u="none" strike="noStrike" dirty="0">
                          <a:effectLst/>
                        </a:rPr>
                        <a:t>Conducción a presión: Tubería GRP, longitud 3520 m, diámetro 2,3 m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332370943"/>
                  </a:ext>
                </a:extLst>
              </a:tr>
              <a:tr h="329739">
                <a:tc>
                  <a:txBody>
                    <a:bodyPr/>
                    <a:lstStyle/>
                    <a:p>
                      <a:pPr algn="l" fontAlgn="t"/>
                      <a:r>
                        <a:rPr lang="es-CO" sz="1800" u="none" strike="noStrike" noProof="0" dirty="0">
                          <a:effectLst/>
                        </a:rPr>
                        <a:t>Longitud canal de descarga </a:t>
                      </a:r>
                      <a:r>
                        <a:rPr lang="en-US" sz="1800" u="none" strike="noStrike" dirty="0">
                          <a:effectLst/>
                        </a:rPr>
                        <a:t>111,34m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977323430"/>
                  </a:ext>
                </a:extLst>
              </a:tr>
              <a:tr h="329739">
                <a:tc>
                  <a:txBody>
                    <a:bodyPr/>
                    <a:lstStyle/>
                    <a:p>
                      <a:pPr algn="l" fontAlgn="t"/>
                      <a:r>
                        <a:rPr lang="es-ES" sz="1800" u="none" strike="noStrike" dirty="0">
                          <a:effectLst/>
                        </a:rPr>
                        <a:t>Longitud vía a zona de captación : 975m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287140500"/>
                  </a:ext>
                </a:extLst>
              </a:tr>
              <a:tr h="329739">
                <a:tc>
                  <a:txBody>
                    <a:bodyPr/>
                    <a:lstStyle/>
                    <a:p>
                      <a:pPr algn="l" fontAlgn="t"/>
                      <a:r>
                        <a:rPr lang="es-CO" sz="1800" u="none" strike="noStrike" noProof="0" dirty="0">
                          <a:effectLst/>
                        </a:rPr>
                        <a:t>Longitud vía a zona de casa de máquinas </a:t>
                      </a:r>
                      <a:r>
                        <a:rPr lang="en-US" sz="1800" u="none" strike="noStrike" dirty="0">
                          <a:effectLst/>
                        </a:rPr>
                        <a:t>: 674m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6358144"/>
                  </a:ext>
                </a:extLst>
              </a:tr>
              <a:tr h="329739">
                <a:tc>
                  <a:txBody>
                    <a:bodyPr/>
                    <a:lstStyle/>
                    <a:p>
                      <a:pPr algn="l" fontAlgn="t"/>
                      <a:r>
                        <a:rPr lang="es-CO" sz="1800" u="none" strike="noStrike" noProof="0" dirty="0">
                          <a:effectLst/>
                        </a:rPr>
                        <a:t>Potencia</a:t>
                      </a:r>
                      <a:r>
                        <a:rPr lang="en-US" sz="1800" u="none" strike="noStrike" dirty="0">
                          <a:effectLst/>
                        </a:rPr>
                        <a:t>: 15,84 MW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191854273"/>
                  </a:ext>
                </a:extLst>
              </a:tr>
              <a:tr h="329739">
                <a:tc>
                  <a:txBody>
                    <a:bodyPr/>
                    <a:lstStyle/>
                    <a:p>
                      <a:pPr algn="l" fontAlgn="t"/>
                      <a:r>
                        <a:rPr lang="es-CO" sz="1800" u="none" strike="noStrike" noProof="0" dirty="0">
                          <a:effectLst/>
                        </a:rPr>
                        <a:t>Cantidad</a:t>
                      </a:r>
                      <a:r>
                        <a:rPr lang="en-US" sz="1800" u="none" strike="noStrike" dirty="0">
                          <a:effectLst/>
                        </a:rPr>
                        <a:t> de </a:t>
                      </a:r>
                      <a:r>
                        <a:rPr lang="es-CO" sz="1800" u="none" strike="noStrike" noProof="0" dirty="0">
                          <a:effectLst/>
                        </a:rPr>
                        <a:t>depósitos ZODME: 6</a:t>
                      </a:r>
                      <a:endParaRPr lang="es-CO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133728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8052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2133600" y="145808"/>
            <a:ext cx="7752079" cy="423151"/>
          </a:xfrm>
        </p:spPr>
        <p:txBody>
          <a:bodyPr>
            <a:noAutofit/>
          </a:bodyPr>
          <a:lstStyle/>
          <a:p>
            <a:pPr algn="ctr"/>
            <a:r>
              <a:rPr lang="es-CO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Predios intervenidos por el proyecto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896" y="568959"/>
            <a:ext cx="9856843" cy="6289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523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413128" y="99441"/>
            <a:ext cx="9015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Componente participativo</a:t>
            </a:r>
            <a:endParaRPr lang="es-ES" sz="3200" b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709891" y="2211465"/>
            <a:ext cx="1107281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buFont typeface="Wingdings" pitchFamily="2" charset="2"/>
              <a:buChar char="ü"/>
            </a:pPr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Reunión con comunidad del área de influencia de la margen derecha del río Cocorná</a:t>
            </a:r>
          </a:p>
          <a:p>
            <a:pPr lvl="1" algn="just"/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	</a:t>
            </a:r>
            <a:r>
              <a:rPr lang="es-CO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Centro Educativo Rural-Vereda El Tesoro:	16 de noviembre de 2018 </a:t>
            </a:r>
          </a:p>
          <a:p>
            <a:pPr lvl="1" algn="just"/>
            <a:r>
              <a:rPr lang="es-CO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	Bodega comunitaria vereda San José:		14 de diciembre de </a:t>
            </a:r>
            <a:r>
              <a:rPr lang="es-CO" sz="2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2018</a:t>
            </a:r>
          </a:p>
          <a:p>
            <a:pPr lvl="1" algn="just"/>
            <a:endParaRPr lang="es-CO" sz="2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800100" lvl="1" indent="-342900" algn="just">
              <a:buFont typeface="Wingdings" pitchFamily="2" charset="2"/>
              <a:buChar char="ü"/>
            </a:pPr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Socialización casa a casa por medio de material divulgativo margen derecha del río </a:t>
            </a:r>
          </a:p>
          <a:p>
            <a:pPr lvl="1" algn="just"/>
            <a:r>
              <a:rPr lang="es-CO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	27 de febrero - 1 de marzo del 2019</a:t>
            </a:r>
          </a:p>
          <a:p>
            <a:pPr lvl="1" algn="just">
              <a:lnSpc>
                <a:spcPct val="150000"/>
              </a:lnSpc>
            </a:pPr>
            <a:endParaRPr lang="es-CO" sz="2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800100" lvl="1" indent="-342900" algn="just">
              <a:buFont typeface="Wingdings" pitchFamily="2" charset="2"/>
              <a:buChar char="ü"/>
            </a:pPr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Reunión con Alcaldía de Cocorná </a:t>
            </a:r>
            <a:r>
              <a:rPr lang="es-CO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( 17 de septiembre de 2019)</a:t>
            </a:r>
          </a:p>
          <a:p>
            <a:pPr lvl="1" algn="just">
              <a:lnSpc>
                <a:spcPct val="150000"/>
              </a:lnSpc>
            </a:pPr>
            <a:endParaRPr lang="es-CO" sz="2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005362B-5E90-ED4F-8C2F-00E6AD8548D4}"/>
              </a:ext>
            </a:extLst>
          </p:cNvPr>
          <p:cNvSpPr txBox="1"/>
          <p:nvPr/>
        </p:nvSpPr>
        <p:spPr>
          <a:xfrm>
            <a:off x="1937287" y="1028899"/>
            <a:ext cx="2121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b="1" dirty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77"/>
              </a:rPr>
              <a:t>Actividades I</a:t>
            </a:r>
            <a:endParaRPr lang="es-CO" b="1" dirty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128239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2133600" y="145808"/>
            <a:ext cx="7752079" cy="423151"/>
          </a:xfrm>
        </p:spPr>
        <p:txBody>
          <a:bodyPr>
            <a:noAutofit/>
          </a:bodyPr>
          <a:lstStyle/>
          <a:p>
            <a:pPr algn="ctr"/>
            <a:r>
              <a:rPr lang="es-CO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Predios intervenidos por el proyecto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346" y="827532"/>
            <a:ext cx="5893308" cy="5202936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051186" y="6319521"/>
            <a:ext cx="747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/>
              <a:t>Área de Captación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15543675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2133600" y="145808"/>
            <a:ext cx="7752079" cy="423151"/>
          </a:xfrm>
        </p:spPr>
        <p:txBody>
          <a:bodyPr>
            <a:noAutofit/>
          </a:bodyPr>
          <a:lstStyle/>
          <a:p>
            <a:pPr algn="ctr"/>
            <a:r>
              <a:rPr lang="es-CO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Predios intervenidos por el proyecto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413" y="754125"/>
            <a:ext cx="5450452" cy="5463794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051186" y="6319521"/>
            <a:ext cx="747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/>
              <a:t>Tramo medio del proyecto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4863740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2133600" y="145808"/>
            <a:ext cx="7752079" cy="423151"/>
          </a:xfrm>
        </p:spPr>
        <p:txBody>
          <a:bodyPr>
            <a:noAutofit/>
          </a:bodyPr>
          <a:lstStyle/>
          <a:p>
            <a:pPr algn="ctr"/>
            <a:r>
              <a:rPr lang="es-CO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Predios intervenidos por el proyecto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78859"/>
            <a:ext cx="8036560" cy="5390617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051186" y="6319521"/>
            <a:ext cx="747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/>
              <a:t>Área de Casa de Máquinas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7546213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877714" y="2315979"/>
            <a:ext cx="8113483" cy="80432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s-CO" altLang="es-CO" sz="60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Gracias por su valiosa atención</a:t>
            </a:r>
            <a:r>
              <a:rPr lang="es-CO" altLang="es-CO" sz="6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es-CO" altLang="es-CO" sz="6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s-CO" altLang="es-CO" sz="60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64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413128" y="99441"/>
            <a:ext cx="9015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Componente participativo</a:t>
            </a:r>
            <a:endParaRPr lang="es-ES" sz="3200" b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119187" y="1959016"/>
            <a:ext cx="11072813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buFont typeface="Wingdings" pitchFamily="2" charset="2"/>
              <a:buChar char="Ø"/>
            </a:pPr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Reunión con propietarios </a:t>
            </a:r>
            <a:r>
              <a:rPr lang="es-CO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(14 de marzo del 2020)</a:t>
            </a: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Ø"/>
            </a:pPr>
            <a:endParaRPr lang="es-CO" sz="2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800100" lvl="1" indent="-342900" algn="just">
              <a:buFont typeface="Wingdings" pitchFamily="2" charset="2"/>
              <a:buChar char="Ø"/>
            </a:pPr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Reunión virtual de socialización del proyecto con el señor Alcalde Saúl Giraldo</a:t>
            </a:r>
          </a:p>
          <a:p>
            <a:pPr lvl="1" algn="just"/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s-CO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4 de agosto de 2020</a:t>
            </a: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Ø"/>
            </a:pPr>
            <a:endParaRPr lang="es-CO" sz="2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800100" lvl="1" indent="-342900" algn="just">
              <a:buFont typeface="Wingdings" pitchFamily="2" charset="2"/>
              <a:buChar char="Ø"/>
            </a:pPr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Reunión socialización EIA y de identificación de impactos con comunidad en general </a:t>
            </a:r>
          </a:p>
          <a:p>
            <a:pPr lvl="1" algn="just"/>
            <a:r>
              <a:rPr lang="es-CO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	(Por definir) </a:t>
            </a: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Ø"/>
            </a:pPr>
            <a:endParaRPr lang="es-CO" sz="2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800100" lvl="1" indent="-342900" algn="just">
              <a:buFont typeface="Wingdings" pitchFamily="2" charset="2"/>
              <a:buChar char="Ø"/>
            </a:pPr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Reunión de socialización EIA con Autoridades Locales </a:t>
            </a:r>
            <a:r>
              <a:rPr lang="es-CO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(Por definir)</a:t>
            </a:r>
            <a:r>
              <a:rPr lang="es-CO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005362B-5E90-ED4F-8C2F-00E6AD8548D4}"/>
              </a:ext>
            </a:extLst>
          </p:cNvPr>
          <p:cNvSpPr txBox="1"/>
          <p:nvPr/>
        </p:nvSpPr>
        <p:spPr>
          <a:xfrm>
            <a:off x="2138766" y="1075395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b="1" dirty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77"/>
              </a:rPr>
              <a:t>Actividades II</a:t>
            </a:r>
            <a:endParaRPr lang="es-CO" b="1" dirty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9359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247" y="3437973"/>
            <a:ext cx="3776352" cy="2527971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2081666" y="5925304"/>
            <a:ext cx="747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/>
              <a:t>Bodega </a:t>
            </a:r>
            <a:r>
              <a:rPr lang="es-CO" sz="2400" b="1" dirty="0"/>
              <a:t>Comunitaria </a:t>
            </a:r>
            <a:r>
              <a:rPr lang="es-CO" sz="2400" b="1" dirty="0" smtClean="0"/>
              <a:t>vereda </a:t>
            </a:r>
            <a:r>
              <a:rPr lang="es-CO" sz="2400" b="1" dirty="0" smtClean="0"/>
              <a:t>San </a:t>
            </a:r>
            <a:r>
              <a:rPr lang="es-CO" sz="2400" b="1" dirty="0"/>
              <a:t>José </a:t>
            </a:r>
            <a:endParaRPr lang="es-ES" sz="2400" b="1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582" y="772392"/>
            <a:ext cx="3764268" cy="251988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328" y="772391"/>
            <a:ext cx="3764271" cy="251988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498" y="3437973"/>
            <a:ext cx="3776352" cy="2527971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2078498" y="226582"/>
            <a:ext cx="747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/>
              <a:t>Socialización del Proyecto 14 de diciembre de 2018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1751828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529" y="538480"/>
            <a:ext cx="4014346" cy="301076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352" y="3610864"/>
            <a:ext cx="3990848" cy="2993136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2295718" y="-44000"/>
            <a:ext cx="747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/>
              <a:t>Socialización </a:t>
            </a:r>
            <a:r>
              <a:rPr lang="es-CO" sz="3600" b="1" dirty="0" smtClean="0"/>
              <a:t>Casa a Casa</a:t>
            </a:r>
            <a:endParaRPr lang="es-ES" sz="3600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529" y="3593240"/>
            <a:ext cx="4014346" cy="301076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352" y="538480"/>
            <a:ext cx="4014346" cy="301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347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112" y="1410208"/>
            <a:ext cx="5494528" cy="412089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89" y="1385279"/>
            <a:ext cx="5526880" cy="4145161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313273" y="0"/>
            <a:ext cx="747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/>
              <a:t>Socialización </a:t>
            </a:r>
            <a:r>
              <a:rPr lang="es-CO" sz="3600" b="1" dirty="0" smtClean="0"/>
              <a:t>Casa a Casa</a:t>
            </a:r>
            <a:endParaRPr lang="es-ES" sz="3600" b="1" dirty="0"/>
          </a:p>
        </p:txBody>
      </p:sp>
    </p:spTree>
    <p:extLst>
      <p:ext uri="{BB962C8B-B14F-4D97-AF65-F5344CB8AC3E}">
        <p14:creationId xmlns:p14="http://schemas.microsoft.com/office/powerpoint/2010/main" val="4019683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60" y="462751"/>
            <a:ext cx="9204820" cy="556322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335854" y="-20320"/>
            <a:ext cx="747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/>
              <a:t>Ficha caracterización </a:t>
            </a:r>
            <a:r>
              <a:rPr lang="es-CO" sz="3600" b="1" dirty="0" err="1" smtClean="0"/>
              <a:t>socioambiental</a:t>
            </a:r>
            <a:endParaRPr lang="es-ES" sz="3600" b="1" dirty="0"/>
          </a:p>
        </p:txBody>
      </p:sp>
    </p:spTree>
    <p:extLst>
      <p:ext uri="{BB962C8B-B14F-4D97-AF65-F5344CB8AC3E}">
        <p14:creationId xmlns:p14="http://schemas.microsoft.com/office/powerpoint/2010/main" val="1428933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322" y="463194"/>
            <a:ext cx="8528693" cy="5634394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335854" y="-20320"/>
            <a:ext cx="747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/>
              <a:t>Ficha caracterización </a:t>
            </a:r>
            <a:r>
              <a:rPr lang="es-CO" sz="3600" b="1" dirty="0" err="1" smtClean="0"/>
              <a:t>socioambiental</a:t>
            </a:r>
            <a:endParaRPr lang="es-ES" sz="3600" b="1" dirty="0"/>
          </a:p>
        </p:txBody>
      </p:sp>
    </p:spTree>
    <p:extLst>
      <p:ext uri="{BB962C8B-B14F-4D97-AF65-F5344CB8AC3E}">
        <p14:creationId xmlns:p14="http://schemas.microsoft.com/office/powerpoint/2010/main" val="3474223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4459</TotalTime>
  <Words>1057</Words>
  <Application>Microsoft Office PowerPoint</Application>
  <PresentationFormat>Panorámica</PresentationFormat>
  <Paragraphs>154</Paragraphs>
  <Slides>33</Slides>
  <Notes>10</Notes>
  <HiddenSlides>11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33</vt:i4>
      </vt:variant>
    </vt:vector>
  </HeadingPairs>
  <TitlesOfParts>
    <vt:vector size="43" baseType="lpstr">
      <vt:lpstr>SimSun</vt:lpstr>
      <vt:lpstr>Arial</vt:lpstr>
      <vt:lpstr>Arial Black</vt:lpstr>
      <vt:lpstr>Arial Rounded MT Bold</vt:lpstr>
      <vt:lpstr>Calibri</vt:lpstr>
      <vt:lpstr>Calibri Light</vt:lpstr>
      <vt:lpstr>Times New Roman</vt:lpstr>
      <vt:lpstr>Wingdings</vt:lpstr>
      <vt:lpstr>Office Theme</vt:lpstr>
      <vt:lpstr>3_Tema de Office</vt:lpstr>
      <vt:lpstr>PROYECTO HIDROELÉCTRICO  COCORNÁ III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Fauna terrestre</vt:lpstr>
      <vt:lpstr>Ecosistemas acuáticos</vt:lpstr>
      <vt:lpstr>Presentación de PowerPoint</vt:lpstr>
      <vt:lpstr>Presentación de PowerPoint</vt:lpstr>
      <vt:lpstr>Geotecnia</vt:lpstr>
      <vt:lpstr>Presentación de PowerPoint</vt:lpstr>
      <vt:lpstr>Presentación de PowerPoint</vt:lpstr>
      <vt:lpstr>Presentación de PowerPoint</vt:lpstr>
      <vt:lpstr>Presentación de PowerPoint</vt:lpstr>
      <vt:lpstr>Predios intervenidos por el proyecto</vt:lpstr>
      <vt:lpstr>Predios intervenidos por el proyecto</vt:lpstr>
      <vt:lpstr>Predios intervenidos por el proyecto</vt:lpstr>
      <vt:lpstr>Predios intervenidos por el proyecto</vt:lpstr>
      <vt:lpstr>Gracias por su valiosa atención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Alejandro Serna González</dc:creator>
  <cp:keywords/>
  <dc:description/>
  <cp:lastModifiedBy>Melissa Maya</cp:lastModifiedBy>
  <cp:revision>491</cp:revision>
  <dcterms:created xsi:type="dcterms:W3CDTF">2017-10-08T22:17:12Z</dcterms:created>
  <dcterms:modified xsi:type="dcterms:W3CDTF">2020-08-04T14:54:41Z</dcterms:modified>
  <cp:category/>
</cp:coreProperties>
</file>